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4" r:id="rId2"/>
    <p:sldId id="287" r:id="rId3"/>
    <p:sldId id="270" r:id="rId4"/>
    <p:sldId id="271" r:id="rId5"/>
    <p:sldId id="272" r:id="rId6"/>
    <p:sldId id="273" r:id="rId7"/>
    <p:sldId id="258" r:id="rId8"/>
    <p:sldId id="261" r:id="rId9"/>
    <p:sldId id="266" r:id="rId10"/>
    <p:sldId id="267" r:id="rId11"/>
    <p:sldId id="274" r:id="rId12"/>
    <p:sldId id="286" r:id="rId13"/>
    <p:sldId id="262" r:id="rId14"/>
    <p:sldId id="276" r:id="rId15"/>
    <p:sldId id="277" r:id="rId16"/>
    <p:sldId id="278" r:id="rId17"/>
    <p:sldId id="279" r:id="rId18"/>
    <p:sldId id="280" r:id="rId19"/>
    <p:sldId id="281" r:id="rId20"/>
    <p:sldId id="282" r:id="rId2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63" d="100"/>
          <a:sy n="63" d="100"/>
        </p:scale>
        <p:origin x="804" y="8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11-Mar-24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11-Mar-24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D00EA6-0821-4AC5-933C-321AA6545349}" type="slidenum">
              <a:r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0772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to clouds and blue sky surrounded by glass-walled building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11-Mar-24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11-Mar-24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11-Mar-24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11-Mar-24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50D3008-9717-5402-B3EE-076BF4008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9" y="0"/>
            <a:ext cx="12190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637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E0487C-B3D2-DB9C-3D9F-DE819761F4DE}"/>
              </a:ext>
            </a:extLst>
          </p:cNvPr>
          <p:cNvSpPr/>
          <p:nvPr/>
        </p:nvSpPr>
        <p:spPr>
          <a:xfrm>
            <a:off x="303212" y="114300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Types of Trips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B9EBDB-292B-7156-8F64-0C58B7A6A370}"/>
              </a:ext>
            </a:extLst>
          </p:cNvPr>
          <p:cNvSpPr/>
          <p:nvPr/>
        </p:nvSpPr>
        <p:spPr>
          <a:xfrm>
            <a:off x="6094412" y="114300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Flights Hours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9F29EC-1C27-4F4A-B6E2-7237153F7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024" y="2244270"/>
            <a:ext cx="5310188" cy="40458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AEAC5B-1478-933C-5C2A-55D590512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8523" y="2159188"/>
            <a:ext cx="5021966" cy="419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508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D880377-D62A-C8DF-85CE-AFAF0EEEA742}"/>
              </a:ext>
            </a:extLst>
          </p:cNvPr>
          <p:cNvSpPr/>
          <p:nvPr/>
        </p:nvSpPr>
        <p:spPr>
          <a:xfrm>
            <a:off x="1500504" y="152400"/>
            <a:ext cx="8458200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u="sng" dirty="0">
                <a:solidFill>
                  <a:schemeClr val="tx1"/>
                </a:solidFill>
              </a:rPr>
              <a:t>Data Cleaning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037204-38A9-5B39-BC25-0C6CC33D652E}"/>
              </a:ext>
            </a:extLst>
          </p:cNvPr>
          <p:cNvSpPr/>
          <p:nvPr/>
        </p:nvSpPr>
        <p:spPr>
          <a:xfrm>
            <a:off x="227013" y="1371600"/>
            <a:ext cx="5867399" cy="4953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3D26643-CE62-1E99-0153-E1C71A853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1600200"/>
            <a:ext cx="11125199" cy="4724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6A62C8-E0C2-1E17-E5B3-E2C1E6C6D0E8}"/>
              </a:ext>
            </a:extLst>
          </p:cNvPr>
          <p:cNvSpPr/>
          <p:nvPr/>
        </p:nvSpPr>
        <p:spPr>
          <a:xfrm>
            <a:off x="455612" y="990600"/>
            <a:ext cx="9982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Head &amp; Tail of </a:t>
            </a:r>
            <a:r>
              <a:rPr lang="en-US" sz="2400" b="1" dirty="0" err="1">
                <a:solidFill>
                  <a:schemeClr val="tx1"/>
                </a:solidFill>
              </a:rPr>
              <a:t>DataFrame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34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F4FA580D-E014-E13F-E857-9E690351D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1371600"/>
            <a:ext cx="11201400" cy="4953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8ED4B72-2329-BA7C-18A2-784A8E3CA668}"/>
              </a:ext>
            </a:extLst>
          </p:cNvPr>
          <p:cNvSpPr/>
          <p:nvPr/>
        </p:nvSpPr>
        <p:spPr>
          <a:xfrm>
            <a:off x="760412" y="609600"/>
            <a:ext cx="83058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Null Values</a:t>
            </a:r>
          </a:p>
        </p:txBody>
      </p:sp>
    </p:spTree>
    <p:extLst>
      <p:ext uri="{BB962C8B-B14F-4D97-AF65-F5344CB8AC3E}">
        <p14:creationId xmlns:p14="http://schemas.microsoft.com/office/powerpoint/2010/main" val="140364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C2524-C0B2-0C39-2280-6625F5DB6096}"/>
              </a:ext>
            </a:extLst>
          </p:cNvPr>
          <p:cNvSpPr/>
          <p:nvPr/>
        </p:nvSpPr>
        <p:spPr>
          <a:xfrm>
            <a:off x="3275012" y="152400"/>
            <a:ext cx="5029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Correlations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E52C99-1B74-6C1B-1EF5-5EA44CF04C71}"/>
              </a:ext>
            </a:extLst>
          </p:cNvPr>
          <p:cNvSpPr/>
          <p:nvPr/>
        </p:nvSpPr>
        <p:spPr>
          <a:xfrm>
            <a:off x="150812" y="1295400"/>
            <a:ext cx="11963400" cy="54102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white sheet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DC0F3AD4-EA46-DB32-B4AF-62ED8EA7C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4" y="1143000"/>
            <a:ext cx="11939588" cy="556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876867-74FC-39DC-5921-7DD42A68EC73}"/>
              </a:ext>
            </a:extLst>
          </p:cNvPr>
          <p:cNvSpPr/>
          <p:nvPr/>
        </p:nvSpPr>
        <p:spPr>
          <a:xfrm>
            <a:off x="1840865" y="152400"/>
            <a:ext cx="83820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u="sng" dirty="0">
                <a:solidFill>
                  <a:schemeClr val="tx1"/>
                </a:solidFill>
              </a:rPr>
              <a:t>MODEL BUILDING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3CE2E0-3252-F140-EF69-65EA5AB41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012" y="2362200"/>
            <a:ext cx="5029199" cy="342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EB210B-7EAA-F17B-DD8C-ED44270B6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4411" y="2367280"/>
            <a:ext cx="4966653" cy="3429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C127B83-5013-ABE6-72BE-2DB44633EC27}"/>
              </a:ext>
            </a:extLst>
          </p:cNvPr>
          <p:cNvSpPr/>
          <p:nvPr/>
        </p:nvSpPr>
        <p:spPr>
          <a:xfrm>
            <a:off x="608012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DecisionTreeClassifier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B55A12-0C6A-068F-F16A-9E514B95C908}"/>
              </a:ext>
            </a:extLst>
          </p:cNvPr>
          <p:cNvSpPr/>
          <p:nvPr/>
        </p:nvSpPr>
        <p:spPr>
          <a:xfrm>
            <a:off x="6031865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RandomForestClassifier</a:t>
            </a:r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67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3B8C63-5D51-FA17-7E89-AC93B784B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012" y="2362200"/>
            <a:ext cx="5029200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D2633A-5D18-36F4-D796-CFA8A3F98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1865" y="2367280"/>
            <a:ext cx="5029200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EFFBAD-396A-B18E-CC66-25F19809A9DC}"/>
              </a:ext>
            </a:extLst>
          </p:cNvPr>
          <p:cNvSpPr/>
          <p:nvPr/>
        </p:nvSpPr>
        <p:spPr>
          <a:xfrm>
            <a:off x="608012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LogisticRegression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292F34-CD55-032A-CEC2-5C3C80EC4CE1}"/>
              </a:ext>
            </a:extLst>
          </p:cNvPr>
          <p:cNvSpPr/>
          <p:nvPr/>
        </p:nvSpPr>
        <p:spPr>
          <a:xfrm>
            <a:off x="6031865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SVC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75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A12D41-AF17-8471-6558-4287E7E67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011" y="2362200"/>
            <a:ext cx="5029199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4DD46D-17C1-12AD-DF4C-6D2D4A5FC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1865" y="2367280"/>
            <a:ext cx="5029199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669728-8658-1E8D-8906-B9B908247E8D}"/>
              </a:ext>
            </a:extLst>
          </p:cNvPr>
          <p:cNvSpPr/>
          <p:nvPr/>
        </p:nvSpPr>
        <p:spPr>
          <a:xfrm>
            <a:off x="608012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KNeighborsClassifier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8B3090-9D2F-D344-CEE9-D10245B9AE85}"/>
              </a:ext>
            </a:extLst>
          </p:cNvPr>
          <p:cNvSpPr/>
          <p:nvPr/>
        </p:nvSpPr>
        <p:spPr>
          <a:xfrm>
            <a:off x="6031865" y="1447800"/>
            <a:ext cx="5029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XGBClassifier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54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B56058-6253-762C-B6D9-A18D9B1B3BA4}"/>
              </a:ext>
            </a:extLst>
          </p:cNvPr>
          <p:cNvSpPr/>
          <p:nvPr/>
        </p:nvSpPr>
        <p:spPr>
          <a:xfrm>
            <a:off x="1141412" y="304800"/>
            <a:ext cx="97536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ALL MODEL IN ONE DATAFRAME</a:t>
            </a:r>
            <a:endParaRPr lang="en-IN" sz="3600" b="1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250A85-E3D2-E962-F391-7F4C5B91963E}"/>
              </a:ext>
            </a:extLst>
          </p:cNvPr>
          <p:cNvSpPr/>
          <p:nvPr/>
        </p:nvSpPr>
        <p:spPr>
          <a:xfrm>
            <a:off x="303212" y="1219200"/>
            <a:ext cx="11734800" cy="495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2D904-FFB1-B2B0-68D1-B462FD69C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1447800"/>
            <a:ext cx="101346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9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B53887-F190-3261-C937-43470FC857D1}"/>
              </a:ext>
            </a:extLst>
          </p:cNvPr>
          <p:cNvSpPr/>
          <p:nvPr/>
        </p:nvSpPr>
        <p:spPr>
          <a:xfrm>
            <a:off x="1979612" y="228600"/>
            <a:ext cx="7543800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u="sng" dirty="0">
                <a:solidFill>
                  <a:schemeClr val="tx1"/>
                </a:solidFill>
              </a:rPr>
              <a:t>CONCLUSION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928EB5-4C0B-6540-BEEF-CBE705A62000}"/>
              </a:ext>
            </a:extLst>
          </p:cNvPr>
          <p:cNvSpPr/>
          <p:nvPr/>
        </p:nvSpPr>
        <p:spPr>
          <a:xfrm>
            <a:off x="1065212" y="990600"/>
            <a:ext cx="10058400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3B5FCE-081A-E55F-A18A-2A7059448B5E}"/>
              </a:ext>
            </a:extLst>
          </p:cNvPr>
          <p:cNvSpPr/>
          <p:nvPr/>
        </p:nvSpPr>
        <p:spPr>
          <a:xfrm>
            <a:off x="1446212" y="1143000"/>
            <a:ext cx="9448800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The order of the Best Models Accuracy from top to bottom is : </a:t>
            </a:r>
            <a:r>
              <a:rPr lang="en-US" b="1" i="0" dirty="0" err="1">
                <a:solidFill>
                  <a:schemeClr val="tx1"/>
                </a:solidFill>
                <a:effectLst/>
                <a:latin typeface="system-ui"/>
              </a:rPr>
              <a:t>RandomForestClassifier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62C32A6-DDC0-7DD0-72CB-EBDA1F1BB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12" y="1981200"/>
            <a:ext cx="8077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2BF385-625E-DB0F-C421-AB56A5033650}"/>
              </a:ext>
            </a:extLst>
          </p:cNvPr>
          <p:cNvSpPr/>
          <p:nvPr/>
        </p:nvSpPr>
        <p:spPr>
          <a:xfrm>
            <a:off x="2436812" y="0"/>
            <a:ext cx="7162800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u="sng" dirty="0">
                <a:solidFill>
                  <a:schemeClr val="tx1"/>
                </a:solidFill>
              </a:rPr>
              <a:t>DEPLOYMENT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367335-DBB8-DFA0-0800-B79739D2ED28}"/>
              </a:ext>
            </a:extLst>
          </p:cNvPr>
          <p:cNvSpPr/>
          <p:nvPr/>
        </p:nvSpPr>
        <p:spPr>
          <a:xfrm>
            <a:off x="7389813" y="1257300"/>
            <a:ext cx="4343400" cy="495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and Libraries used-</a:t>
            </a:r>
          </a:p>
          <a:p>
            <a:endParaRPr lang="en-US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r>
              <a:rPr lang="en-US" sz="2800" dirty="0">
                <a:solidFill>
                  <a:schemeClr val="tx1"/>
                </a:solidFill>
              </a:rPr>
              <a:t>Anaconda Navigator 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en-US" sz="2800" dirty="0">
                <a:solidFill>
                  <a:schemeClr val="tx1"/>
                </a:solidFill>
              </a:rPr>
              <a:t> Environment Creation</a:t>
            </a:r>
          </a:p>
          <a:p>
            <a:pPr marL="342900" indent="-342900">
              <a:buAutoNum type="arabicParenR"/>
            </a:pPr>
            <a:r>
              <a:rPr lang="en-US" sz="2800" dirty="0">
                <a:solidFill>
                  <a:schemeClr val="tx1"/>
                </a:solidFill>
              </a:rPr>
              <a:t>Pickle : Binary Conversion of data</a:t>
            </a:r>
          </a:p>
          <a:p>
            <a:pPr marL="342900" indent="-342900">
              <a:buAutoNum type="arabicParenR"/>
            </a:pPr>
            <a:r>
              <a:rPr lang="en-US" sz="2800" dirty="0">
                <a:solidFill>
                  <a:schemeClr val="tx1"/>
                </a:solidFill>
              </a:rPr>
              <a:t>Stream lit : Web App</a:t>
            </a:r>
          </a:p>
          <a:p>
            <a:pPr marL="342900" indent="-342900">
              <a:buAutoNum type="arabicParenR"/>
            </a:pPr>
            <a:r>
              <a:rPr lang="en-US" sz="2800" dirty="0">
                <a:solidFill>
                  <a:schemeClr val="tx1"/>
                </a:solidFill>
              </a:rPr>
              <a:t>Scikit-Learn : </a:t>
            </a:r>
            <a:r>
              <a:rPr lang="en-US" sz="2800" b="1" i="0" dirty="0" err="1">
                <a:solidFill>
                  <a:schemeClr val="tx1"/>
                </a:solidFill>
                <a:effectLst/>
                <a:latin typeface="system-ui"/>
              </a:rPr>
              <a:t>RandomForestClassifier</a:t>
            </a:r>
            <a:r>
              <a:rPr lang="en-US" sz="2800" dirty="0">
                <a:solidFill>
                  <a:schemeClr val="tx1"/>
                </a:solidFill>
              </a:rPr>
              <a:t> Model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C1CB51A-9F0F-DD7C-33D7-752A50F21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914400"/>
            <a:ext cx="60198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7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Video 12" title="3D Jet Planes">
            <a:hlinkClick r:id="" action="ppaction://media"/>
            <a:extLst>
              <a:ext uri="{FF2B5EF4-FFF2-40B4-BE49-F238E27FC236}">
                <a16:creationId xmlns:a16="http://schemas.microsoft.com/office/drawing/2014/main" id="{8B92A247-4DA4-AD45-E7B0-0CA3D6067D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84E0B3-0994-8037-0980-5EBBF4E8FDB2}"/>
              </a:ext>
            </a:extLst>
          </p:cNvPr>
          <p:cNvSpPr txBox="1"/>
          <p:nvPr/>
        </p:nvSpPr>
        <p:spPr>
          <a:xfrm>
            <a:off x="3046412" y="304800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system-ui"/>
              </a:rPr>
              <a:t>AIR BOOKING PREDICTION</a:t>
            </a:r>
            <a:br>
              <a:rPr lang="en-IN" sz="4000" b="1" i="0" dirty="0">
                <a:solidFill>
                  <a:schemeClr val="bg1"/>
                </a:solidFill>
                <a:effectLst/>
                <a:highlight>
                  <a:srgbClr val="808080"/>
                </a:highlight>
                <a:latin typeface="system-ui"/>
              </a:rPr>
            </a:br>
            <a:endParaRPr 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EBB8A6-A71C-7C1C-3927-18BFB1636EA1}"/>
              </a:ext>
            </a:extLst>
          </p:cNvPr>
          <p:cNvSpPr txBox="1"/>
          <p:nvPr/>
        </p:nvSpPr>
        <p:spPr>
          <a:xfrm>
            <a:off x="3075304" y="129446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Using Machine Learning </a:t>
            </a:r>
            <a:r>
              <a:rPr lang="en-US" sz="28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Techniques</a:t>
            </a:r>
            <a:endParaRPr lang="en-US" sz="2400" dirty="0">
              <a:solidFill>
                <a:schemeClr val="tx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F0F755-C61E-5E6E-7261-94A7959DD3B4}"/>
              </a:ext>
            </a:extLst>
          </p:cNvPr>
          <p:cNvSpPr txBox="1"/>
          <p:nvPr/>
        </p:nvSpPr>
        <p:spPr>
          <a:xfrm>
            <a:off x="3044824" y="227397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Guide : Sameer </a:t>
            </a:r>
            <a:r>
              <a:rPr lang="en-US" sz="3200" b="1" dirty="0" err="1">
                <a:solidFill>
                  <a:schemeClr val="tx2">
                    <a:lumMod val="85000"/>
                    <a:lumOff val="15000"/>
                  </a:schemeClr>
                </a:solidFill>
              </a:rPr>
              <a:t>Warsolkar</a:t>
            </a:r>
            <a:endParaRPr lang="en-US" sz="3200" b="1" dirty="0">
              <a:solidFill>
                <a:schemeClr val="tx2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94E588-6375-7280-6FB3-47D91738D1A6}"/>
              </a:ext>
            </a:extLst>
          </p:cNvPr>
          <p:cNvSpPr txBox="1"/>
          <p:nvPr/>
        </p:nvSpPr>
        <p:spPr>
          <a:xfrm>
            <a:off x="3048000" y="324433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Presented By : Asif Shaikh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29C9A1-4F41-FECD-69C0-3F0186F7377C}"/>
              </a:ext>
            </a:extLst>
          </p:cNvPr>
          <p:cNvSpPr txBox="1"/>
          <p:nvPr/>
        </p:nvSpPr>
        <p:spPr>
          <a:xfrm>
            <a:off x="3198812" y="4285396"/>
            <a:ext cx="40386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Institute : IT Vedant</a:t>
            </a:r>
          </a:p>
          <a:p>
            <a:pPr algn="ctr"/>
            <a:r>
              <a:rPr lang="en-US" sz="28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Course : DS&amp;DA</a:t>
            </a:r>
          </a:p>
          <a:p>
            <a:pPr algn="ctr"/>
            <a:r>
              <a:rPr lang="en-US" sz="2800" b="1" dirty="0">
                <a:solidFill>
                  <a:schemeClr val="tx2">
                    <a:lumMod val="85000"/>
                    <a:lumOff val="15000"/>
                  </a:schemeClr>
                </a:solidFill>
              </a:rPr>
              <a:t>Branch : Thane</a:t>
            </a:r>
            <a:endParaRPr lang="en-IN" sz="2800" b="1" dirty="0">
              <a:solidFill>
                <a:schemeClr val="tx2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14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F083BA-E9D5-4FBB-9180-F9C3CD2F6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020" y="1196752"/>
            <a:ext cx="7272808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1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B1BA5EE-ABA1-E8E8-A088-24F14A40ADEB}"/>
              </a:ext>
            </a:extLst>
          </p:cNvPr>
          <p:cNvSpPr/>
          <p:nvPr/>
        </p:nvSpPr>
        <p:spPr>
          <a:xfrm>
            <a:off x="303212" y="0"/>
            <a:ext cx="11582400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Steps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7ACCAA-4D21-47C0-BD97-69758617CE10}"/>
              </a:ext>
            </a:extLst>
          </p:cNvPr>
          <p:cNvSpPr/>
          <p:nvPr/>
        </p:nvSpPr>
        <p:spPr>
          <a:xfrm>
            <a:off x="303212" y="1295400"/>
            <a:ext cx="5105400" cy="5257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Define the Problem(Problem Statement: Classification.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Data Loading.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Exploratory Data Analysis(EDA):-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Identification of variables and data types.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Graphical Univariate Analysis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</a:rPr>
              <a:t>Missing value treatment</a:t>
            </a:r>
          </a:p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10560C-69CC-C6F5-2C9F-4E5B512E04F2}"/>
              </a:ext>
            </a:extLst>
          </p:cNvPr>
          <p:cNvSpPr/>
          <p:nvPr/>
        </p:nvSpPr>
        <p:spPr>
          <a:xfrm>
            <a:off x="6323012" y="1219200"/>
            <a:ext cx="5181600" cy="5257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Label Encoder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tx1"/>
                </a:solidFill>
              </a:rPr>
              <a:t>Seperation</a:t>
            </a:r>
            <a:r>
              <a:rPr lang="en-US" sz="2800" dirty="0">
                <a:solidFill>
                  <a:schemeClr val="tx1"/>
                </a:solidFill>
              </a:rPr>
              <a:t> of x and 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Train Test Split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Choose a Model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Train the Model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Evaluate the Model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Model Deployment</a:t>
            </a:r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E69D87-4F7A-F8B1-3795-D6A716777B19}"/>
              </a:ext>
            </a:extLst>
          </p:cNvPr>
          <p:cNvSpPr/>
          <p:nvPr/>
        </p:nvSpPr>
        <p:spPr>
          <a:xfrm>
            <a:off x="1598612" y="152400"/>
            <a:ext cx="8229600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u="sng" dirty="0">
                <a:solidFill>
                  <a:schemeClr val="tx1"/>
                </a:solidFill>
              </a:rPr>
              <a:t>Problem Statement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D4EB95-6D45-07B5-A416-1E7565C97BD2}"/>
              </a:ext>
            </a:extLst>
          </p:cNvPr>
          <p:cNvSpPr/>
          <p:nvPr/>
        </p:nvSpPr>
        <p:spPr>
          <a:xfrm>
            <a:off x="608012" y="1143000"/>
            <a:ext cx="11125200" cy="5410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Air Booking Prediction: - 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Data Collection and Preprocessing: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 Predict air booking demand by collecting and preprocessing historical data, including factors such as departure/arrival times, airline preferences, and seasonal trends.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Feature Engineering: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 Develop relevant features like day-of-week effects, holiday impact, and customer demographics to enhance the model's ability to capture patterns in air travel bookings.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Model Selection and Training: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 Choose a suitable machine learning model (e.g., regression, time series forecasting) and train it on the preprocessed data to accurately predict future air booking trends.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Evaluation and Optimization: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 Assess the model's performance using metrics like Mean Absolute Error (MAE) and continuously optimize it by incorporating new data and refining parameters for robust and reliable air booking predictions.</a:t>
            </a:r>
          </a:p>
        </p:txBody>
      </p:sp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726" y="152400"/>
            <a:ext cx="10971372" cy="762000"/>
          </a:xfrm>
        </p:spPr>
        <p:txBody>
          <a:bodyPr>
            <a:normAutofit/>
          </a:bodyPr>
          <a:lstStyle/>
          <a:p>
            <a:pPr algn="ctr"/>
            <a:r>
              <a:rPr lang="en-US" sz="4400" b="1" u="sng" dirty="0"/>
              <a:t>Data Collection</a:t>
            </a:r>
            <a:endParaRPr lang="en-US" sz="4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0EDA40-F1B2-CCFE-8750-35D34D8DE8ED}"/>
              </a:ext>
            </a:extLst>
          </p:cNvPr>
          <p:cNvSpPr/>
          <p:nvPr/>
        </p:nvSpPr>
        <p:spPr>
          <a:xfrm>
            <a:off x="531812" y="1066800"/>
            <a:ext cx="11201400" cy="5562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8F8503-C03B-C0FE-6265-ADD027609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1219200"/>
            <a:ext cx="1066728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726" y="228600"/>
            <a:ext cx="10971372" cy="1066800"/>
          </a:xfrm>
        </p:spPr>
        <p:txBody>
          <a:bodyPr>
            <a:normAutofit/>
          </a:bodyPr>
          <a:lstStyle/>
          <a:p>
            <a:pPr algn="ctr"/>
            <a:r>
              <a:rPr lang="en-US" sz="7200" b="1" u="sng" dirty="0"/>
              <a:t>DATA DICTIONARY</a:t>
            </a:r>
            <a:endParaRPr lang="en-US" sz="7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006E7E-13BC-9E7D-6E40-9EC87F92AC10}"/>
              </a:ext>
            </a:extLst>
          </p:cNvPr>
          <p:cNvSpPr/>
          <p:nvPr/>
        </p:nvSpPr>
        <p:spPr>
          <a:xfrm>
            <a:off x="303212" y="1325880"/>
            <a:ext cx="10971372" cy="502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num_passengers</a:t>
            </a:r>
            <a:r>
              <a:rPr lang="en-US" sz="2000" dirty="0">
                <a:solidFill>
                  <a:schemeClr val="tx1"/>
                </a:solidFill>
              </a:rPr>
              <a:t>: Number of passengers for the air booking.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sales_channel</a:t>
            </a:r>
            <a:r>
              <a:rPr lang="en-US" sz="2000" dirty="0">
                <a:solidFill>
                  <a:schemeClr val="tx1"/>
                </a:solidFill>
              </a:rPr>
              <a:t>: Channel through which the booking was made (e.g., online platform, travel agency).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trip_type</a:t>
            </a:r>
            <a:r>
              <a:rPr lang="en-US" sz="2000" dirty="0">
                <a:solidFill>
                  <a:schemeClr val="tx1"/>
                </a:solidFill>
              </a:rPr>
              <a:t>: Type of trip (e.g., one-way, round trip).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purchase_lead</a:t>
            </a:r>
            <a:r>
              <a:rPr lang="en-US" sz="2000" dirty="0">
                <a:solidFill>
                  <a:schemeClr val="tx1"/>
                </a:solidFill>
              </a:rPr>
              <a:t>: Lead time between booking and departure.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length_of_stay</a:t>
            </a:r>
            <a:r>
              <a:rPr lang="en-US" sz="2000" dirty="0">
                <a:solidFill>
                  <a:schemeClr val="tx1"/>
                </a:solidFill>
              </a:rPr>
              <a:t>: Duration of the trip in days.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flight_hour</a:t>
            </a:r>
            <a:r>
              <a:rPr lang="en-US" sz="2000" dirty="0">
                <a:solidFill>
                  <a:schemeClr val="tx1"/>
                </a:solidFill>
              </a:rPr>
              <a:t>: Time of the day for the flight.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flight_day</a:t>
            </a:r>
            <a:r>
              <a:rPr lang="en-US" sz="2000" dirty="0">
                <a:solidFill>
                  <a:schemeClr val="tx1"/>
                </a:solidFill>
              </a:rPr>
              <a:t>: Day of the week for the flight.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route: Specific route of the flight.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booking_origin</a:t>
            </a:r>
            <a:r>
              <a:rPr lang="en-US" sz="2000" dirty="0">
                <a:solidFill>
                  <a:schemeClr val="tx1"/>
                </a:solidFill>
              </a:rPr>
              <a:t>: Location or platform where the booking originated.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wants_extra_baggage</a:t>
            </a:r>
            <a:r>
              <a:rPr lang="en-US" sz="2000" dirty="0">
                <a:solidFill>
                  <a:schemeClr val="tx1"/>
                </a:solidFill>
              </a:rPr>
              <a:t>: Indicator if the passenger wants extra baggage.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wants_preferred_seat</a:t>
            </a:r>
            <a:r>
              <a:rPr lang="en-US" sz="2000" dirty="0">
                <a:solidFill>
                  <a:schemeClr val="tx1"/>
                </a:solidFill>
              </a:rPr>
              <a:t>: Indicator if the passenger prefers a specific seat.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wants_in_flight_meals</a:t>
            </a:r>
            <a:r>
              <a:rPr lang="en-US" sz="2000" dirty="0">
                <a:solidFill>
                  <a:schemeClr val="tx1"/>
                </a:solidFill>
              </a:rPr>
              <a:t>: Indicator if the passenger wants in-flight meals.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flight_duration</a:t>
            </a:r>
            <a:r>
              <a:rPr lang="en-US" sz="2000" dirty="0">
                <a:solidFill>
                  <a:schemeClr val="tx1"/>
                </a:solidFill>
              </a:rPr>
              <a:t>: Duration of the flight.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>
                <a:solidFill>
                  <a:schemeClr val="tx1"/>
                </a:solidFill>
              </a:rPr>
              <a:t>booking_complete</a:t>
            </a:r>
            <a:r>
              <a:rPr lang="en-US" sz="2000" dirty="0">
                <a:solidFill>
                  <a:schemeClr val="tx1"/>
                </a:solidFill>
              </a:rPr>
              <a:t>: Indicator of whether the booking process is complete or not.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2D91E33E-40B2-2270-838F-BD65A0E805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8699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2" y="76200"/>
            <a:ext cx="8231187" cy="685800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sz="6500" b="1" u="sng" dirty="0"/>
              <a:t>EDA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FB9BC1-3A4A-8089-762A-FEB035835ECB}"/>
              </a:ext>
            </a:extLst>
          </p:cNvPr>
          <p:cNvSpPr/>
          <p:nvPr/>
        </p:nvSpPr>
        <p:spPr>
          <a:xfrm>
            <a:off x="455612" y="1143000"/>
            <a:ext cx="48006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Identification of Variables and data types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BAA592-3C90-512E-1DE8-DB0B0F4AFFE9}"/>
              </a:ext>
            </a:extLst>
          </p:cNvPr>
          <p:cNvSpPr/>
          <p:nvPr/>
        </p:nvSpPr>
        <p:spPr>
          <a:xfrm>
            <a:off x="6170612" y="1143000"/>
            <a:ext cx="48006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Non-Graphical Univariate Analysis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301915-10FA-03CF-578E-361C36E7F6AF}"/>
              </a:ext>
            </a:extLst>
          </p:cNvPr>
          <p:cNvSpPr/>
          <p:nvPr/>
        </p:nvSpPr>
        <p:spPr>
          <a:xfrm>
            <a:off x="455612" y="1981200"/>
            <a:ext cx="4953000" cy="44196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1D7C3D-913C-C8DB-9ADB-1BC808E4AF35}"/>
              </a:ext>
            </a:extLst>
          </p:cNvPr>
          <p:cNvSpPr/>
          <p:nvPr/>
        </p:nvSpPr>
        <p:spPr>
          <a:xfrm>
            <a:off x="5942012" y="1945640"/>
            <a:ext cx="56388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37653A4-ADF9-6CBA-29C8-67B9383D3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981200"/>
            <a:ext cx="4953000" cy="438404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6DA1BAB4-CF90-78A9-5DCB-30AEC7E072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11" y="1981200"/>
            <a:ext cx="5638800" cy="438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8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8726" y="152400"/>
            <a:ext cx="10971372" cy="762000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/>
              <a:t>Graphical Representation</a:t>
            </a:r>
            <a:endParaRPr lang="en-US" sz="4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81DFAE-C770-E7A2-794E-107CD7F71130}"/>
              </a:ext>
            </a:extLst>
          </p:cNvPr>
          <p:cNvSpPr/>
          <p:nvPr/>
        </p:nvSpPr>
        <p:spPr>
          <a:xfrm>
            <a:off x="303212" y="114300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Booking Status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9C04AA-E68E-F5F3-FEDB-A4759B11E507}"/>
              </a:ext>
            </a:extLst>
          </p:cNvPr>
          <p:cNvSpPr/>
          <p:nvPr/>
        </p:nvSpPr>
        <p:spPr>
          <a:xfrm>
            <a:off x="6094412" y="115824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Flight Days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B7C453-0DD7-5A98-C549-EEDAE1846691}"/>
              </a:ext>
            </a:extLst>
          </p:cNvPr>
          <p:cNvSpPr/>
          <p:nvPr/>
        </p:nvSpPr>
        <p:spPr>
          <a:xfrm>
            <a:off x="303212" y="2057400"/>
            <a:ext cx="53340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41541C-3AFE-74CA-86E4-6DFA7C4BB1A2}"/>
              </a:ext>
            </a:extLst>
          </p:cNvPr>
          <p:cNvSpPr/>
          <p:nvPr/>
        </p:nvSpPr>
        <p:spPr>
          <a:xfrm>
            <a:off x="6082664" y="2057400"/>
            <a:ext cx="53340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aph with numbers and a bar&#10;&#10;Description automatically generated">
            <a:extLst>
              <a:ext uri="{FF2B5EF4-FFF2-40B4-BE49-F238E27FC236}">
                <a16:creationId xmlns:a16="http://schemas.microsoft.com/office/drawing/2014/main" id="{AFA615EC-6F4F-B553-196E-C1390030A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4" y="1960880"/>
            <a:ext cx="5310188" cy="4419600"/>
          </a:xfrm>
          <a:prstGeom prst="rect">
            <a:avLst/>
          </a:prstGeom>
        </p:spPr>
      </p:pic>
      <p:pic>
        <p:nvPicPr>
          <p:cNvPr id="9" name="Picture 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843EACE6-250D-FA48-703C-185FA5F08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756" y="1960880"/>
            <a:ext cx="53340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3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BEDBE6-0449-93EC-FCA9-84D7592F7E6D}"/>
              </a:ext>
            </a:extLst>
          </p:cNvPr>
          <p:cNvSpPr/>
          <p:nvPr/>
        </p:nvSpPr>
        <p:spPr>
          <a:xfrm>
            <a:off x="303212" y="114300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Number of Passenger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D4750-CDC2-7E4F-314F-CEB1D4501E2C}"/>
              </a:ext>
            </a:extLst>
          </p:cNvPr>
          <p:cNvSpPr/>
          <p:nvPr/>
        </p:nvSpPr>
        <p:spPr>
          <a:xfrm>
            <a:off x="6170612" y="1137920"/>
            <a:ext cx="46482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Sales Channel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683DFF-8A85-D3C5-062D-85BAEDD5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024" y="2169348"/>
            <a:ext cx="5310188" cy="41957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86256B-189A-7C92-385D-C3433A0C6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3842" y="2159188"/>
            <a:ext cx="4983728" cy="419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903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marketing glass cube presentation (widescreen).potx" id="{454792B9-F7C6-4CDD-89A0-89451A081408}" vid="{E847D748-0CA0-4BC8-838F-3216ECA80016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marketing glass cube presentation (widescreen)</Template>
  <TotalTime>719</TotalTime>
  <Words>507</Words>
  <Application>Microsoft Office PowerPoint</Application>
  <PresentationFormat>Custom</PresentationFormat>
  <Paragraphs>81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Corbel</vt:lpstr>
      <vt:lpstr>Söhne</vt:lpstr>
      <vt:lpstr>system-ui</vt:lpstr>
      <vt:lpstr>Wingdings</vt:lpstr>
      <vt:lpstr>Marketing 16x9</vt:lpstr>
      <vt:lpstr>PowerPoint Presentation</vt:lpstr>
      <vt:lpstr>PowerPoint Presentation</vt:lpstr>
      <vt:lpstr>PowerPoint Presentation</vt:lpstr>
      <vt:lpstr>PowerPoint Presentation</vt:lpstr>
      <vt:lpstr>Data Collection</vt:lpstr>
      <vt:lpstr>DATA DICTIONARY</vt:lpstr>
      <vt:lpstr>PowerPoint Presentation</vt:lpstr>
      <vt:lpstr>Graphical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Asif Shaikh</dc:creator>
  <cp:lastModifiedBy>Asif Shaikh</cp:lastModifiedBy>
  <cp:revision>3</cp:revision>
  <dcterms:created xsi:type="dcterms:W3CDTF">2024-03-10T10:31:37Z</dcterms:created>
  <dcterms:modified xsi:type="dcterms:W3CDTF">2024-03-11T18:17:41Z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